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4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233C4-1D6F-4DDC-958E-65C9BBB63E5B}" type="datetimeFigureOut">
              <a:rPr lang="en-NZ" smtClean="0"/>
              <a:t>30/10/2019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A8BD7-282F-4169-80BE-D7D016FB5B2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3221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27891-141E-4CB4-8C76-38B39BE73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2C88FD-C3C6-4692-998C-48B43AAFC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76196-E004-43EC-A16D-93353CCF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2C27-0879-4D24-ACB4-D48B1611BC78}" type="datetimeFigureOut">
              <a:rPr lang="en-NZ" smtClean="0"/>
              <a:t>30/10/2019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A23C5-6054-4DE4-ABB5-198144C01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B9194-A70F-4B01-AC48-5C93B54DE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B8AC-FF64-456F-882C-D55A36F4BE4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551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4737-A76A-46FA-85FB-E94A53E17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2A7930-8675-43B9-A00D-D0AC6260D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1BF50-E9D4-43A4-A062-D7FC8A333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2C27-0879-4D24-ACB4-D48B1611BC78}" type="datetimeFigureOut">
              <a:rPr lang="en-NZ" smtClean="0"/>
              <a:t>30/10/2019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D0DC6-EC55-4D41-8C0C-944C4301F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5F189-8B9C-4173-AD55-D2ABE8FE3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B8AC-FF64-456F-882C-D55A36F4BE4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351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4174AD-5389-4598-92A5-EA7FD21DC8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3CD2C-EF1C-4C30-B40F-265EAC0886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38723-462B-4195-9A49-4FB0B065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2C27-0879-4D24-ACB4-D48B1611BC78}" type="datetimeFigureOut">
              <a:rPr lang="en-NZ" smtClean="0"/>
              <a:t>30/10/2019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D4684-5DAE-4584-878E-7414625A0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1EF93-F1E9-4CE2-9935-761163A1F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B8AC-FF64-456F-882C-D55A36F4BE4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09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BF6E2-88A5-4A4A-A4FB-AFFEED572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8E74A-909A-4FFD-9551-E48870FB1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A4AA6-56B4-4B1F-8501-E863F7647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2C27-0879-4D24-ACB4-D48B1611BC78}" type="datetimeFigureOut">
              <a:rPr lang="en-NZ" smtClean="0"/>
              <a:t>30/10/2019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9C061-1A2E-4405-9E91-2048B1473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B7BDC-D9CD-4D08-BECB-FA4D899DB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B8AC-FF64-456F-882C-D55A36F4BE4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686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90AFA-0F6F-45B7-9918-F2FB5B302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6172B-7414-446D-B86F-72A5CEBF8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260A6-993E-4802-914F-70E26A862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2C27-0879-4D24-ACB4-D48B1611BC78}" type="datetimeFigureOut">
              <a:rPr lang="en-NZ" smtClean="0"/>
              <a:t>30/10/2019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89584-79AE-4935-98DD-5C4D6EF2F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35328-E78B-4EBC-B9EE-DBC0159A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B8AC-FF64-456F-882C-D55A36F4BE4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2984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4DA87-6374-4537-8921-DDCB12FCC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7AF0A-E4C4-4940-873F-C7DD0AC52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79266-CFA8-441C-A281-D061FEF4F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611474-D3EE-42F4-8C63-C606EA822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2C27-0879-4D24-ACB4-D48B1611BC78}" type="datetimeFigureOut">
              <a:rPr lang="en-NZ" smtClean="0"/>
              <a:t>30/10/2019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402E9-373D-43DD-A214-1BFF8E6BC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0368D-B685-4097-83F5-60B2AB1F5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B8AC-FF64-456F-882C-D55A36F4BE4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8177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59287-3CC2-4484-A68C-221B418CE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0C3DF-9093-4C62-8DC2-331F96724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8E1D3B-64F9-4317-967F-D3A1A222D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C8A054-DEF7-4553-B385-6FB964BCF9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9059A0-3A46-4DA9-AA65-E3CE829904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3A6E25-A13D-478B-AFC7-D3F6C8F95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2C27-0879-4D24-ACB4-D48B1611BC78}" type="datetimeFigureOut">
              <a:rPr lang="en-NZ" smtClean="0"/>
              <a:t>30/10/2019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DB8C4C-6687-41C0-B7DB-9252C76E9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A3ACF4-DF5E-45BA-B2C2-03BC2C89E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B8AC-FF64-456F-882C-D55A36F4BE4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859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9082B-0DB3-47F4-8DF0-DBED891E2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69474-D772-422F-95AB-18FD1ECD4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2C27-0879-4D24-ACB4-D48B1611BC78}" type="datetimeFigureOut">
              <a:rPr lang="en-NZ" smtClean="0"/>
              <a:t>30/10/2019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3684FB-103B-4923-955B-68DC94B67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C32B09-1A74-4C46-9B51-7E9C97F2D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B8AC-FF64-456F-882C-D55A36F4BE4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462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8F4ED9-9FFD-4778-BA1C-0A3B4E609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2C27-0879-4D24-ACB4-D48B1611BC78}" type="datetimeFigureOut">
              <a:rPr lang="en-NZ" smtClean="0"/>
              <a:t>30/10/2019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5C3ECE-BC1D-4F83-A268-481DF22B7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22241F-C973-4660-872D-7D2AFB8D0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B8AC-FF64-456F-882C-D55A36F4BE4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164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6B77E-6A71-48A4-8E09-D78BAD565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D2B09-0516-45F1-B65D-D9F85A4FE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E47091-9DE0-4060-983A-7D16703A9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043D3-8ABD-4180-9779-86D2B6BE4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2C27-0879-4D24-ACB4-D48B1611BC78}" type="datetimeFigureOut">
              <a:rPr lang="en-NZ" smtClean="0"/>
              <a:t>30/10/2019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9B0B8-2A24-4044-89C5-EDC1EC6BF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33BFD-0769-4DF2-9AA9-A7927FA8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B8AC-FF64-456F-882C-D55A36F4BE4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072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CBA57-8F1C-4D2A-8E49-682101DE9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74879C-691D-4C91-B409-D7267A0BC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D43018-557E-4E88-8C6E-17035238C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8CF1F-7415-4BBB-93BD-AC5B26967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2C27-0879-4D24-ACB4-D48B1611BC78}" type="datetimeFigureOut">
              <a:rPr lang="en-NZ" smtClean="0"/>
              <a:t>30/10/2019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7DB44-B486-477E-B9BB-E0AD6F2CC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43D081-2074-4BC3-9ADB-C2C7A2C91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B8AC-FF64-456F-882C-D55A36F4BE4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587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DE2DEF-A00C-499E-BAC8-CB51F9CF0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282DD-1D1E-4278-8E1B-4637B9DDF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FE20F-0C2E-4521-8364-D1C9A76D22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82C27-0879-4D24-ACB4-D48B1611BC78}" type="datetimeFigureOut">
              <a:rPr lang="en-NZ" smtClean="0"/>
              <a:t>30/10/2019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D8536-D472-4671-8F7C-6F9379B2AF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51C63-81B6-433B-AB78-72AE4EA2E6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2B8AC-FF64-456F-882C-D55A36F4BE4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501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package" Target="../embeddings/Microsoft_Excel_Worksheet2.xlsx"/><Relationship Id="rId7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3.xlsx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package" Target="../embeddings/Microsoft_Excel_Worksheet5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072A5D-E815-4FF6-B8AA-5F5A17AB2B29}"/>
              </a:ext>
            </a:extLst>
          </p:cNvPr>
          <p:cNvSpPr txBox="1"/>
          <p:nvPr/>
        </p:nvSpPr>
        <p:spPr>
          <a:xfrm>
            <a:off x="2300979" y="1978964"/>
            <a:ext cx="88998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NZ" sz="1200" b="1" dirty="0"/>
              <a:t>Ratepayers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8A5514-A03D-4B11-88CB-BA3F429B95F6}"/>
              </a:ext>
            </a:extLst>
          </p:cNvPr>
          <p:cNvSpPr txBox="1"/>
          <p:nvPr/>
        </p:nvSpPr>
        <p:spPr>
          <a:xfrm>
            <a:off x="3660069" y="1883042"/>
            <a:ext cx="121892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200" dirty="0"/>
              <a:t>Voters / Electorate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CDFFC-DF01-4048-BB83-4141DC10172B}"/>
              </a:ext>
            </a:extLst>
          </p:cNvPr>
          <p:cNvSpPr txBox="1"/>
          <p:nvPr/>
        </p:nvSpPr>
        <p:spPr>
          <a:xfrm>
            <a:off x="4992464" y="1372057"/>
            <a:ext cx="50353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NZ" sz="1200" dirty="0"/>
              <a:t>State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9E28E8-3B8C-4601-AF33-77E5843D852E}"/>
              </a:ext>
            </a:extLst>
          </p:cNvPr>
          <p:cNvSpPr txBox="1"/>
          <p:nvPr/>
        </p:nvSpPr>
        <p:spPr>
          <a:xfrm>
            <a:off x="3975287" y="1371840"/>
            <a:ext cx="61856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NZ" sz="1200" dirty="0"/>
              <a:t>Private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E1BCC4-C903-407E-9121-BC54F3EE9FA4}"/>
              </a:ext>
            </a:extLst>
          </p:cNvPr>
          <p:cNvSpPr txBox="1"/>
          <p:nvPr/>
        </p:nvSpPr>
        <p:spPr>
          <a:xfrm>
            <a:off x="3954604" y="888702"/>
            <a:ext cx="66813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NZ" sz="1200" dirty="0"/>
              <a:t>Tenants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E1C5E0-AA68-448A-BC13-8060DEE9E600}"/>
              </a:ext>
            </a:extLst>
          </p:cNvPr>
          <p:cNvSpPr txBox="1"/>
          <p:nvPr/>
        </p:nvSpPr>
        <p:spPr>
          <a:xfrm>
            <a:off x="2350126" y="888702"/>
            <a:ext cx="79169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NZ" sz="1200" dirty="0"/>
              <a:t>Landlords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19B2D2-13FD-42A1-AE95-278B0B5488E9}"/>
              </a:ext>
            </a:extLst>
          </p:cNvPr>
          <p:cNvSpPr txBox="1"/>
          <p:nvPr/>
        </p:nvSpPr>
        <p:spPr>
          <a:xfrm>
            <a:off x="321507" y="895845"/>
            <a:ext cx="145073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200" dirty="0"/>
              <a:t>Homeowners (incl. rural)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F1FB48-4329-4E39-8641-039595487271}"/>
              </a:ext>
            </a:extLst>
          </p:cNvPr>
          <p:cNvSpPr txBox="1"/>
          <p:nvPr/>
        </p:nvSpPr>
        <p:spPr>
          <a:xfrm>
            <a:off x="2352724" y="416032"/>
            <a:ext cx="78649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NZ" sz="1200" dirty="0"/>
              <a:t>Residents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6BCE20E6-2B06-4AFA-A3D3-1CB9D08290B9}"/>
              </a:ext>
            </a:extLst>
          </p:cNvPr>
          <p:cNvCxnSpPr>
            <a:cxnSpLocks/>
            <a:stCxn id="6" idx="0"/>
            <a:endCxn id="9" idx="2"/>
          </p:cNvCxnSpPr>
          <p:nvPr/>
        </p:nvCxnSpPr>
        <p:spPr>
          <a:xfrm rot="16200000" flipV="1">
            <a:off x="3419487" y="19518"/>
            <a:ext cx="195671" cy="154269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B3E8E7ED-9A4F-4D50-BADE-39721D725171}"/>
              </a:ext>
            </a:extLst>
          </p:cNvPr>
          <p:cNvCxnSpPr>
            <a:cxnSpLocks/>
            <a:stCxn id="7" idx="0"/>
            <a:endCxn id="9" idx="2"/>
          </p:cNvCxnSpPr>
          <p:nvPr/>
        </p:nvCxnSpPr>
        <p:spPr>
          <a:xfrm rot="5400000" flipH="1" flipV="1">
            <a:off x="2648137" y="790867"/>
            <a:ext cx="195671" cy="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9BF58534-83BA-436E-8C90-77217DAE904B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 rot="5400000">
            <a:off x="4183552" y="1266721"/>
            <a:ext cx="206139" cy="409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71A10C31-8449-4948-90DD-5EE692C52EFC}"/>
              </a:ext>
            </a:extLst>
          </p:cNvPr>
          <p:cNvCxnSpPr>
            <a:cxnSpLocks/>
            <a:stCxn id="6" idx="2"/>
            <a:endCxn id="4" idx="0"/>
          </p:cNvCxnSpPr>
          <p:nvPr/>
        </p:nvCxnSpPr>
        <p:spPr>
          <a:xfrm rot="16200000" flipH="1">
            <a:off x="4663273" y="791098"/>
            <a:ext cx="206356" cy="95556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26CEA66E-7842-4CF1-8A36-FB462771B64D}"/>
              </a:ext>
            </a:extLst>
          </p:cNvPr>
          <p:cNvCxnSpPr>
            <a:cxnSpLocks/>
            <a:stCxn id="9" idx="2"/>
          </p:cNvCxnSpPr>
          <p:nvPr/>
        </p:nvCxnSpPr>
        <p:spPr>
          <a:xfrm rot="5400000">
            <a:off x="1807189" y="-50083"/>
            <a:ext cx="195671" cy="168189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DD248C8E-EE0D-4172-BF29-8287A66C837E}"/>
              </a:ext>
            </a:extLst>
          </p:cNvPr>
          <p:cNvCxnSpPr>
            <a:cxnSpLocks/>
            <a:stCxn id="5" idx="1"/>
            <a:endCxn id="2" idx="0"/>
          </p:cNvCxnSpPr>
          <p:nvPr/>
        </p:nvCxnSpPr>
        <p:spPr>
          <a:xfrm rot="10800000" flipV="1">
            <a:off x="2745973" y="1510340"/>
            <a:ext cx="1229314" cy="46862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96403E8D-D5D1-4EBE-96F6-601AC2DCFFCB}"/>
              </a:ext>
            </a:extLst>
          </p:cNvPr>
          <p:cNvCxnSpPr>
            <a:cxnSpLocks/>
            <a:stCxn id="7" idx="2"/>
            <a:endCxn id="2" idx="0"/>
          </p:cNvCxnSpPr>
          <p:nvPr/>
        </p:nvCxnSpPr>
        <p:spPr>
          <a:xfrm rot="16200000" flipH="1">
            <a:off x="2339341" y="1572331"/>
            <a:ext cx="813263" cy="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C6A1BB4A-F4C1-4211-A795-3210EF59A355}"/>
              </a:ext>
            </a:extLst>
          </p:cNvPr>
          <p:cNvCxnSpPr>
            <a:cxnSpLocks/>
            <a:endCxn id="2" idx="1"/>
          </p:cNvCxnSpPr>
          <p:nvPr/>
        </p:nvCxnSpPr>
        <p:spPr>
          <a:xfrm rot="16200000" flipH="1">
            <a:off x="1298979" y="1115463"/>
            <a:ext cx="767097" cy="12369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EF4C4C62-CC7A-479B-B7F4-1674C17EE5D4}"/>
              </a:ext>
            </a:extLst>
          </p:cNvPr>
          <p:cNvCxnSpPr>
            <a:cxnSpLocks/>
            <a:stCxn id="4" idx="2"/>
            <a:endCxn id="3" idx="3"/>
          </p:cNvCxnSpPr>
          <p:nvPr/>
        </p:nvCxnSpPr>
        <p:spPr>
          <a:xfrm rot="5400000">
            <a:off x="4829203" y="1698845"/>
            <a:ext cx="464819" cy="36524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A78DC30E-370F-4DFF-B027-7C75E0FA7B3D}"/>
              </a:ext>
            </a:extLst>
          </p:cNvPr>
          <p:cNvSpPr txBox="1"/>
          <p:nvPr/>
        </p:nvSpPr>
        <p:spPr>
          <a:xfrm>
            <a:off x="8695322" y="416032"/>
            <a:ext cx="278499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NZ" dirty="0"/>
              <a:t>Business (Commercial, Industrial &amp; Retail)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A772E88-F9F3-41F5-835E-5D3E9752BC7C}"/>
              </a:ext>
            </a:extLst>
          </p:cNvPr>
          <p:cNvSpPr txBox="1"/>
          <p:nvPr/>
        </p:nvSpPr>
        <p:spPr>
          <a:xfrm>
            <a:off x="4235600" y="3413446"/>
            <a:ext cx="715999" cy="276999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200" b="1" dirty="0">
                <a:solidFill>
                  <a:schemeClr val="accent2"/>
                </a:solidFill>
              </a:rPr>
              <a:t>Services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6512109-BCF7-48CB-9F20-A07D2D53CD4C}"/>
              </a:ext>
            </a:extLst>
          </p:cNvPr>
          <p:cNvSpPr txBox="1"/>
          <p:nvPr/>
        </p:nvSpPr>
        <p:spPr>
          <a:xfrm>
            <a:off x="8533453" y="3413446"/>
            <a:ext cx="948016" cy="27699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200" dirty="0">
                <a:solidFill>
                  <a:srgbClr val="00B0F0"/>
                </a:solidFill>
              </a:rPr>
              <a:t>Amenities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8435CEC-6D2B-473D-A062-5F822CB71DDB}"/>
              </a:ext>
            </a:extLst>
          </p:cNvPr>
          <p:cNvSpPr txBox="1"/>
          <p:nvPr/>
        </p:nvSpPr>
        <p:spPr>
          <a:xfrm>
            <a:off x="2772388" y="3873402"/>
            <a:ext cx="1394036" cy="1200329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NZ" b="1" u="sng" dirty="0">
                <a:solidFill>
                  <a:schemeClr val="accent2"/>
                </a:solidFill>
              </a:rPr>
              <a:t>Essential:</a:t>
            </a:r>
          </a:p>
          <a:p>
            <a:r>
              <a:rPr lang="en-NZ" b="1" dirty="0">
                <a:solidFill>
                  <a:schemeClr val="accent2"/>
                </a:solidFill>
              </a:rPr>
              <a:t>Solid waste X</a:t>
            </a:r>
          </a:p>
          <a:p>
            <a:r>
              <a:rPr lang="en-NZ" b="1" dirty="0">
                <a:solidFill>
                  <a:schemeClr val="accent2"/>
                </a:solidFill>
              </a:rPr>
              <a:t>Water supply X *</a:t>
            </a:r>
          </a:p>
          <a:p>
            <a:r>
              <a:rPr lang="en-NZ" b="1" dirty="0">
                <a:solidFill>
                  <a:schemeClr val="accent2"/>
                </a:solidFill>
              </a:rPr>
              <a:t>Waste water X *</a:t>
            </a:r>
          </a:p>
          <a:p>
            <a:r>
              <a:rPr lang="en-NZ" b="1" dirty="0">
                <a:solidFill>
                  <a:schemeClr val="accent2"/>
                </a:solidFill>
              </a:rPr>
              <a:t>Storm water X</a:t>
            </a:r>
          </a:p>
          <a:p>
            <a:r>
              <a:rPr lang="en-NZ" b="1" dirty="0">
                <a:solidFill>
                  <a:schemeClr val="accent2"/>
                </a:solidFill>
              </a:rPr>
              <a:t>Roads / lighting XX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6EA31B7-7236-4E08-B34C-63E99006EAC6}"/>
              </a:ext>
            </a:extLst>
          </p:cNvPr>
          <p:cNvSpPr txBox="1"/>
          <p:nvPr/>
        </p:nvSpPr>
        <p:spPr>
          <a:xfrm>
            <a:off x="5952215" y="3413445"/>
            <a:ext cx="1694566" cy="27699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NZ" dirty="0">
                <a:solidFill>
                  <a:schemeClr val="accent2"/>
                </a:solidFill>
              </a:rPr>
              <a:t>Statutory (planning, etc)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72B2993-5B54-4D59-937E-F5536A0F3949}"/>
              </a:ext>
            </a:extLst>
          </p:cNvPr>
          <p:cNvSpPr txBox="1"/>
          <p:nvPr/>
        </p:nvSpPr>
        <p:spPr>
          <a:xfrm>
            <a:off x="1318572" y="5144741"/>
            <a:ext cx="77777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NZ" b="1" i="1" dirty="0">
                <a:solidFill>
                  <a:srgbClr val="0000FF"/>
                </a:solidFill>
              </a:rPr>
              <a:t>Users: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46A918D-BBEC-4782-8731-39B09B9C2575}"/>
              </a:ext>
            </a:extLst>
          </p:cNvPr>
          <p:cNvSpPr txBox="1"/>
          <p:nvPr/>
        </p:nvSpPr>
        <p:spPr>
          <a:xfrm>
            <a:off x="2956533" y="5133797"/>
            <a:ext cx="105073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NZ" i="1" dirty="0">
                <a:solidFill>
                  <a:schemeClr val="accent2"/>
                </a:solidFill>
              </a:rPr>
              <a:t>Everyone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046B08A-4640-44BA-A0F2-82085C0ACC80}"/>
              </a:ext>
            </a:extLst>
          </p:cNvPr>
          <p:cNvSpPr txBox="1"/>
          <p:nvPr/>
        </p:nvSpPr>
        <p:spPr>
          <a:xfrm>
            <a:off x="6342888" y="5144741"/>
            <a:ext cx="92704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NZ" i="1" dirty="0">
                <a:solidFill>
                  <a:schemeClr val="accent2"/>
                </a:solidFill>
              </a:rPr>
              <a:t>Periodic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7C7C873-9D2E-4CCB-A59F-DAC475BB79A9}"/>
              </a:ext>
            </a:extLst>
          </p:cNvPr>
          <p:cNvSpPr txBox="1"/>
          <p:nvPr/>
        </p:nvSpPr>
        <p:spPr>
          <a:xfrm>
            <a:off x="8065760" y="5101339"/>
            <a:ext cx="188340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NZ" sz="1800" i="1" dirty="0">
                <a:solidFill>
                  <a:srgbClr val="00B0F0"/>
                </a:solidFill>
              </a:rPr>
              <a:t>Varying minorities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6D39866-7078-42F2-83C6-D3BD259ADAA3}"/>
              </a:ext>
            </a:extLst>
          </p:cNvPr>
          <p:cNvSpPr txBox="1"/>
          <p:nvPr/>
        </p:nvSpPr>
        <p:spPr>
          <a:xfrm>
            <a:off x="6243166" y="5617476"/>
            <a:ext cx="111472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NZ" dirty="0"/>
              <a:t>Local authority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9E915BF-49AF-43E1-B85C-CB53343D713E}"/>
              </a:ext>
            </a:extLst>
          </p:cNvPr>
          <p:cNvSpPr txBox="1"/>
          <p:nvPr/>
        </p:nvSpPr>
        <p:spPr>
          <a:xfrm>
            <a:off x="5811457" y="6015265"/>
            <a:ext cx="197143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NZ" dirty="0"/>
              <a:t>Front line staff &amp; contractors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747EFE5-1034-483E-95BC-F0785B6A3176}"/>
              </a:ext>
            </a:extLst>
          </p:cNvPr>
          <p:cNvSpPr txBox="1"/>
          <p:nvPr/>
        </p:nvSpPr>
        <p:spPr>
          <a:xfrm>
            <a:off x="3413705" y="6046214"/>
            <a:ext cx="16459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NZ" dirty="0"/>
              <a:t>Elected representatives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6C8ABE1-4FE8-45E4-826D-027744EC4D3B}"/>
              </a:ext>
            </a:extLst>
          </p:cNvPr>
          <p:cNvSpPr txBox="1"/>
          <p:nvPr/>
        </p:nvSpPr>
        <p:spPr>
          <a:xfrm>
            <a:off x="8293962" y="5998233"/>
            <a:ext cx="80272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NZ" dirty="0"/>
              <a:t>Managers</a:t>
            </a:r>
          </a:p>
        </p:txBody>
      </p:sp>
      <p:cxnSp>
        <p:nvCxnSpPr>
          <p:cNvPr id="89" name="Connector: Elbow 88">
            <a:extLst>
              <a:ext uri="{FF2B5EF4-FFF2-40B4-BE49-F238E27FC236}">
                <a16:creationId xmlns:a16="http://schemas.microsoft.com/office/drawing/2014/main" id="{AD465E69-1F87-4615-A6FE-0EF888472A5E}"/>
              </a:ext>
            </a:extLst>
          </p:cNvPr>
          <p:cNvCxnSpPr>
            <a:cxnSpLocks/>
            <a:stCxn id="103" idx="0"/>
            <a:endCxn id="73" idx="2"/>
          </p:cNvCxnSpPr>
          <p:nvPr/>
        </p:nvCxnSpPr>
        <p:spPr>
          <a:xfrm rot="16200000" flipV="1">
            <a:off x="9444854" y="1335997"/>
            <a:ext cx="1285933" cy="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F72DE82-F8BD-489B-8DB3-7B9E0494C6EB}"/>
              </a:ext>
            </a:extLst>
          </p:cNvPr>
          <p:cNvSpPr txBox="1"/>
          <p:nvPr/>
        </p:nvSpPr>
        <p:spPr>
          <a:xfrm>
            <a:off x="8132036" y="3917792"/>
            <a:ext cx="1755588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NZ" dirty="0">
                <a:solidFill>
                  <a:srgbClr val="00B0F0"/>
                </a:solidFill>
              </a:rPr>
              <a:t>Community &amp; leisure</a:t>
            </a:r>
          </a:p>
          <a:p>
            <a:r>
              <a:rPr lang="en-NZ" dirty="0">
                <a:solidFill>
                  <a:srgbClr val="00B0F0"/>
                </a:solidFill>
              </a:rPr>
              <a:t>Community partnerships</a:t>
            </a:r>
          </a:p>
          <a:p>
            <a:r>
              <a:rPr lang="en-NZ" dirty="0">
                <a:solidFill>
                  <a:srgbClr val="00B0F0"/>
                </a:solidFill>
              </a:rPr>
              <a:t>Passenger transport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11FC626F-2615-4741-A565-97901674851A}"/>
              </a:ext>
            </a:extLst>
          </p:cNvPr>
          <p:cNvSpPr txBox="1"/>
          <p:nvPr/>
        </p:nvSpPr>
        <p:spPr>
          <a:xfrm>
            <a:off x="9642826" y="1978964"/>
            <a:ext cx="88998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NZ" sz="1200" b="1" dirty="0"/>
              <a:t>Ratepayers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96F6533-53EA-4B01-982C-363817118778}"/>
              </a:ext>
            </a:extLst>
          </p:cNvPr>
          <p:cNvSpPr txBox="1"/>
          <p:nvPr/>
        </p:nvSpPr>
        <p:spPr>
          <a:xfrm>
            <a:off x="5612753" y="2839526"/>
            <a:ext cx="2375555" cy="369332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b="1" dirty="0">
                <a:solidFill>
                  <a:srgbClr val="0000FF"/>
                </a:solidFill>
              </a:rPr>
              <a:t>CUSTOMERS/SERVICES</a:t>
            </a:r>
          </a:p>
        </p:txBody>
      </p:sp>
      <p:cxnSp>
        <p:nvCxnSpPr>
          <p:cNvPr id="110" name="Connector: Elbow 109">
            <a:extLst>
              <a:ext uri="{FF2B5EF4-FFF2-40B4-BE49-F238E27FC236}">
                <a16:creationId xmlns:a16="http://schemas.microsoft.com/office/drawing/2014/main" id="{D3417030-49C5-473B-9A28-85D7D2AC0E86}"/>
              </a:ext>
            </a:extLst>
          </p:cNvPr>
          <p:cNvCxnSpPr>
            <a:cxnSpLocks/>
            <a:stCxn id="2" idx="2"/>
            <a:endCxn id="108" idx="0"/>
          </p:cNvCxnSpPr>
          <p:nvPr/>
        </p:nvCxnSpPr>
        <p:spPr>
          <a:xfrm rot="16200000" flipH="1">
            <a:off x="4481471" y="520465"/>
            <a:ext cx="583563" cy="405455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or: Elbow 111">
            <a:extLst>
              <a:ext uri="{FF2B5EF4-FFF2-40B4-BE49-F238E27FC236}">
                <a16:creationId xmlns:a16="http://schemas.microsoft.com/office/drawing/2014/main" id="{F0888B27-1DEF-4E10-8645-E70118A6C4C9}"/>
              </a:ext>
            </a:extLst>
          </p:cNvPr>
          <p:cNvCxnSpPr>
            <a:cxnSpLocks/>
            <a:stCxn id="103" idx="2"/>
            <a:endCxn id="108" idx="0"/>
          </p:cNvCxnSpPr>
          <p:nvPr/>
        </p:nvCxnSpPr>
        <p:spPr>
          <a:xfrm rot="5400000">
            <a:off x="8152395" y="904100"/>
            <a:ext cx="583563" cy="328728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or: Elbow 113">
            <a:extLst>
              <a:ext uri="{FF2B5EF4-FFF2-40B4-BE49-F238E27FC236}">
                <a16:creationId xmlns:a16="http://schemas.microsoft.com/office/drawing/2014/main" id="{F41226E1-FFFF-42A0-A21B-2DAF277E8E79}"/>
              </a:ext>
            </a:extLst>
          </p:cNvPr>
          <p:cNvCxnSpPr>
            <a:cxnSpLocks/>
            <a:stCxn id="108" idx="2"/>
            <a:endCxn id="75" idx="0"/>
          </p:cNvCxnSpPr>
          <p:nvPr/>
        </p:nvCxnSpPr>
        <p:spPr>
          <a:xfrm rot="16200000" flipH="1">
            <a:off x="7801702" y="2207687"/>
            <a:ext cx="204588" cy="2206930"/>
          </a:xfrm>
          <a:prstGeom prst="bentConnector3">
            <a:avLst>
              <a:gd name="adj1" fmla="val 50000"/>
            </a:avLst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or: Elbow 117">
            <a:extLst>
              <a:ext uri="{FF2B5EF4-FFF2-40B4-BE49-F238E27FC236}">
                <a16:creationId xmlns:a16="http://schemas.microsoft.com/office/drawing/2014/main" id="{F626E4BA-27E9-4115-8AFD-48B75D340C45}"/>
              </a:ext>
            </a:extLst>
          </p:cNvPr>
          <p:cNvCxnSpPr>
            <a:stCxn id="108" idx="1"/>
            <a:endCxn id="74" idx="0"/>
          </p:cNvCxnSpPr>
          <p:nvPr/>
        </p:nvCxnSpPr>
        <p:spPr>
          <a:xfrm rot="10800000" flipV="1">
            <a:off x="4593601" y="3024192"/>
            <a:ext cx="1019153" cy="389254"/>
          </a:xfrm>
          <a:prstGeom prst="bentConnector2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or: Elbow 122">
            <a:extLst>
              <a:ext uri="{FF2B5EF4-FFF2-40B4-BE49-F238E27FC236}">
                <a16:creationId xmlns:a16="http://schemas.microsoft.com/office/drawing/2014/main" id="{ED320470-295E-4D73-A530-9E6D879D3EFE}"/>
              </a:ext>
            </a:extLst>
          </p:cNvPr>
          <p:cNvCxnSpPr>
            <a:cxnSpLocks/>
            <a:stCxn id="74" idx="1"/>
            <a:endCxn id="76" idx="0"/>
          </p:cNvCxnSpPr>
          <p:nvPr/>
        </p:nvCxnSpPr>
        <p:spPr>
          <a:xfrm rot="10800000" flipV="1">
            <a:off x="3469406" y="3551946"/>
            <a:ext cx="766194" cy="321456"/>
          </a:xfrm>
          <a:prstGeom prst="bentConnector2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or: Elbow 124">
            <a:extLst>
              <a:ext uri="{FF2B5EF4-FFF2-40B4-BE49-F238E27FC236}">
                <a16:creationId xmlns:a16="http://schemas.microsoft.com/office/drawing/2014/main" id="{99270CEB-DB94-401D-B0C0-37672B11E13A}"/>
              </a:ext>
            </a:extLst>
          </p:cNvPr>
          <p:cNvCxnSpPr>
            <a:cxnSpLocks/>
            <a:stCxn id="77" idx="2"/>
            <a:endCxn id="82" idx="0"/>
          </p:cNvCxnSpPr>
          <p:nvPr/>
        </p:nvCxnSpPr>
        <p:spPr>
          <a:xfrm rot="16200000" flipH="1">
            <a:off x="5836498" y="4653443"/>
            <a:ext cx="1927032" cy="1033"/>
          </a:xfrm>
          <a:prstGeom prst="bentConnector3">
            <a:avLst>
              <a:gd name="adj1" fmla="val 50000"/>
            </a:avLst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or: Elbow 126">
            <a:extLst>
              <a:ext uri="{FF2B5EF4-FFF2-40B4-BE49-F238E27FC236}">
                <a16:creationId xmlns:a16="http://schemas.microsoft.com/office/drawing/2014/main" id="{535BA2ED-0AA1-43DB-97C5-3ADAAC6E7037}"/>
              </a:ext>
            </a:extLst>
          </p:cNvPr>
          <p:cNvCxnSpPr>
            <a:cxnSpLocks/>
            <a:stCxn id="76" idx="2"/>
            <a:endCxn id="82" idx="1"/>
          </p:cNvCxnSpPr>
          <p:nvPr/>
        </p:nvCxnSpPr>
        <p:spPr>
          <a:xfrm rot="16200000" flipH="1">
            <a:off x="4515164" y="4027973"/>
            <a:ext cx="682245" cy="2773760"/>
          </a:xfrm>
          <a:prstGeom prst="bentConnector2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or: Elbow 132">
            <a:extLst>
              <a:ext uri="{FF2B5EF4-FFF2-40B4-BE49-F238E27FC236}">
                <a16:creationId xmlns:a16="http://schemas.microsoft.com/office/drawing/2014/main" id="{4A6B0770-8EC8-4032-AC59-FB491309FC6A}"/>
              </a:ext>
            </a:extLst>
          </p:cNvPr>
          <p:cNvCxnSpPr>
            <a:cxnSpLocks/>
            <a:stCxn id="82" idx="2"/>
            <a:endCxn id="83" idx="0"/>
          </p:cNvCxnSpPr>
          <p:nvPr/>
        </p:nvCxnSpPr>
        <p:spPr>
          <a:xfrm rot="5400000">
            <a:off x="6738459" y="5953193"/>
            <a:ext cx="120790" cy="335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or: Elbow 134">
            <a:extLst>
              <a:ext uri="{FF2B5EF4-FFF2-40B4-BE49-F238E27FC236}">
                <a16:creationId xmlns:a16="http://schemas.microsoft.com/office/drawing/2014/main" id="{C9598490-63B0-486A-9C1F-ED3558F2A7BD}"/>
              </a:ext>
            </a:extLst>
          </p:cNvPr>
          <p:cNvCxnSpPr>
            <a:cxnSpLocks/>
            <a:stCxn id="85" idx="2"/>
            <a:endCxn id="84" idx="2"/>
          </p:cNvCxnSpPr>
          <p:nvPr/>
        </p:nvCxnSpPr>
        <p:spPr>
          <a:xfrm rot="5400000">
            <a:off x="6441999" y="4069889"/>
            <a:ext cx="47981" cy="4458667"/>
          </a:xfrm>
          <a:prstGeom prst="bentConnector3">
            <a:avLst>
              <a:gd name="adj1" fmla="val 576439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or: Elbow 136">
            <a:extLst>
              <a:ext uri="{FF2B5EF4-FFF2-40B4-BE49-F238E27FC236}">
                <a16:creationId xmlns:a16="http://schemas.microsoft.com/office/drawing/2014/main" id="{C053F818-FF74-4E6F-858C-A0F9943AA0DD}"/>
              </a:ext>
            </a:extLst>
          </p:cNvPr>
          <p:cNvCxnSpPr>
            <a:cxnSpLocks/>
            <a:stCxn id="85" idx="3"/>
            <a:endCxn id="55" idx="3"/>
          </p:cNvCxnSpPr>
          <p:nvPr/>
        </p:nvCxnSpPr>
        <p:spPr>
          <a:xfrm flipV="1">
            <a:off x="9096682" y="3023060"/>
            <a:ext cx="2178918" cy="3113673"/>
          </a:xfrm>
          <a:prstGeom prst="bentConnector3">
            <a:avLst>
              <a:gd name="adj1" fmla="val 110491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>
            <a:extLst>
              <a:ext uri="{FF2B5EF4-FFF2-40B4-BE49-F238E27FC236}">
                <a16:creationId xmlns:a16="http://schemas.microsoft.com/office/drawing/2014/main" id="{911C6D44-50F4-44F9-9014-39218705F89F}"/>
              </a:ext>
            </a:extLst>
          </p:cNvPr>
          <p:cNvSpPr/>
          <p:nvPr/>
        </p:nvSpPr>
        <p:spPr>
          <a:xfrm>
            <a:off x="1100126" y="5144741"/>
            <a:ext cx="9773302" cy="356792"/>
          </a:xfrm>
          <a:prstGeom prst="rect">
            <a:avLst/>
          </a:prstGeom>
          <a:noFill/>
          <a:ln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145" name="Connector: Elbow 144">
            <a:extLst>
              <a:ext uri="{FF2B5EF4-FFF2-40B4-BE49-F238E27FC236}">
                <a16:creationId xmlns:a16="http://schemas.microsoft.com/office/drawing/2014/main" id="{15CFD5FC-6890-4813-AC87-A5DB915599C8}"/>
              </a:ext>
            </a:extLst>
          </p:cNvPr>
          <p:cNvCxnSpPr>
            <a:stCxn id="75" idx="2"/>
            <a:endCxn id="93" idx="0"/>
          </p:cNvCxnSpPr>
          <p:nvPr/>
        </p:nvCxnSpPr>
        <p:spPr>
          <a:xfrm rot="16200000" flipH="1">
            <a:off x="8894972" y="3802933"/>
            <a:ext cx="227347" cy="2369"/>
          </a:xfrm>
          <a:prstGeom prst="bentConnector3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or: Elbow 152">
            <a:extLst>
              <a:ext uri="{FF2B5EF4-FFF2-40B4-BE49-F238E27FC236}">
                <a16:creationId xmlns:a16="http://schemas.microsoft.com/office/drawing/2014/main" id="{4B071424-93F0-459C-8976-02E9D42EF2BE}"/>
              </a:ext>
            </a:extLst>
          </p:cNvPr>
          <p:cNvCxnSpPr>
            <a:cxnSpLocks/>
            <a:stCxn id="93" idx="2"/>
            <a:endCxn id="82" idx="3"/>
          </p:cNvCxnSpPr>
          <p:nvPr/>
        </p:nvCxnSpPr>
        <p:spPr>
          <a:xfrm rot="5400000">
            <a:off x="7587937" y="4334082"/>
            <a:ext cx="1191853" cy="165193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4AF39F9F-5254-4A16-9521-8ACD708A85F5}"/>
              </a:ext>
            </a:extLst>
          </p:cNvPr>
          <p:cNvSpPr txBox="1"/>
          <p:nvPr/>
        </p:nvSpPr>
        <p:spPr>
          <a:xfrm>
            <a:off x="681962" y="4054479"/>
            <a:ext cx="192975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400" i="1" dirty="0">
                <a:solidFill>
                  <a:srgbClr val="FF0000"/>
                </a:solidFill>
              </a:rPr>
              <a:t>X = only visible in failure</a:t>
            </a:r>
          </a:p>
          <a:p>
            <a:r>
              <a:rPr lang="en-NZ" sz="1400" i="1" dirty="0">
                <a:solidFill>
                  <a:srgbClr val="FF0000"/>
                </a:solidFill>
              </a:rPr>
              <a:t>XX = always visible</a:t>
            </a:r>
          </a:p>
          <a:p>
            <a:r>
              <a:rPr lang="en-NZ" sz="1400" i="1" dirty="0">
                <a:solidFill>
                  <a:srgbClr val="FF0000"/>
                </a:solidFill>
              </a:rPr>
              <a:t>* = excluding rural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96409870-2E5D-4C0D-80AB-84DB9AAD3622}"/>
              </a:ext>
            </a:extLst>
          </p:cNvPr>
          <p:cNvCxnSpPr>
            <a:cxnSpLocks/>
            <a:stCxn id="74" idx="3"/>
            <a:endCxn id="77" idx="1"/>
          </p:cNvCxnSpPr>
          <p:nvPr/>
        </p:nvCxnSpPr>
        <p:spPr>
          <a:xfrm flipV="1">
            <a:off x="4951599" y="3551945"/>
            <a:ext cx="1000616" cy="1"/>
          </a:xfrm>
          <a:prstGeom prst="bentConnector3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0F78F50-7AA2-4580-A9A5-C91B63114309}"/>
              </a:ext>
            </a:extLst>
          </p:cNvPr>
          <p:cNvCxnSpPr>
            <a:cxnSpLocks/>
            <a:stCxn id="3" idx="1"/>
            <a:endCxn id="2" idx="3"/>
          </p:cNvCxnSpPr>
          <p:nvPr/>
        </p:nvCxnSpPr>
        <p:spPr>
          <a:xfrm flipH="1">
            <a:off x="3190966" y="2113875"/>
            <a:ext cx="469103" cy="3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DB5D4E28-41C4-40A6-8AD3-3F3DB11F74E5}"/>
              </a:ext>
            </a:extLst>
          </p:cNvPr>
          <p:cNvSpPr txBox="1"/>
          <p:nvPr/>
        </p:nvSpPr>
        <p:spPr>
          <a:xfrm>
            <a:off x="9587001" y="2607561"/>
            <a:ext cx="1688599" cy="830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b="1" dirty="0">
                <a:solidFill>
                  <a:srgbClr val="FF0000"/>
                </a:solidFill>
              </a:rPr>
              <a:t>INFORMATION</a:t>
            </a:r>
          </a:p>
          <a:p>
            <a:pPr algn="ctr"/>
            <a:r>
              <a:rPr lang="en-NZ" sz="1000" dirty="0">
                <a:solidFill>
                  <a:srgbClr val="FF0000"/>
                </a:solidFill>
              </a:rPr>
              <a:t>(cost neutral and effective</a:t>
            </a:r>
          </a:p>
          <a:p>
            <a:pPr algn="ctr"/>
            <a:r>
              <a:rPr lang="en-NZ" sz="1000" dirty="0">
                <a:solidFill>
                  <a:srgbClr val="FF0000"/>
                </a:solidFill>
              </a:rPr>
              <a:t>to enhance accountability and decision-making)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0AE5CA7-3C6B-4EA0-8CF6-34F7D446762D}"/>
              </a:ext>
            </a:extLst>
          </p:cNvPr>
          <p:cNvCxnSpPr>
            <a:cxnSpLocks/>
            <a:stCxn id="55" idx="1"/>
            <a:endCxn id="108" idx="3"/>
          </p:cNvCxnSpPr>
          <p:nvPr/>
        </p:nvCxnSpPr>
        <p:spPr>
          <a:xfrm flipH="1">
            <a:off x="7988308" y="3023060"/>
            <a:ext cx="1598693" cy="1132"/>
          </a:xfrm>
          <a:prstGeom prst="line">
            <a:avLst/>
          </a:prstGeom>
          <a:ln w="28575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F78F3B10-D6D5-44C5-A9DA-29BE9EF6E631}"/>
              </a:ext>
            </a:extLst>
          </p:cNvPr>
          <p:cNvSpPr txBox="1"/>
          <p:nvPr/>
        </p:nvSpPr>
        <p:spPr>
          <a:xfrm>
            <a:off x="5498841" y="55785"/>
            <a:ext cx="2598303" cy="1200329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b="1" dirty="0">
                <a:solidFill>
                  <a:srgbClr val="0000FF"/>
                </a:solidFill>
              </a:rPr>
              <a:t>OVERVIEW OF</a:t>
            </a:r>
          </a:p>
          <a:p>
            <a:pPr algn="ctr"/>
            <a:r>
              <a:rPr lang="en-NZ" b="1" dirty="0">
                <a:solidFill>
                  <a:srgbClr val="0000FF"/>
                </a:solidFill>
              </a:rPr>
              <a:t>LOCAL AUTHORITY, CUSTOMER SERVICE AND</a:t>
            </a:r>
          </a:p>
          <a:p>
            <a:pPr algn="ctr"/>
            <a:r>
              <a:rPr lang="en-NZ" b="1" dirty="0">
                <a:solidFill>
                  <a:srgbClr val="0000FF"/>
                </a:solidFill>
              </a:rPr>
              <a:t>INFORMATION NEEDS</a:t>
            </a: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9C8BEF05-FBA5-416F-A0B0-C82C51E85F34}"/>
              </a:ext>
            </a:extLst>
          </p:cNvPr>
          <p:cNvCxnSpPr>
            <a:cxnSpLocks/>
            <a:endCxn id="85" idx="1"/>
          </p:cNvCxnSpPr>
          <p:nvPr/>
        </p:nvCxnSpPr>
        <p:spPr>
          <a:xfrm flipV="1">
            <a:off x="7782894" y="6136733"/>
            <a:ext cx="511068" cy="8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D10FF71-B89D-4462-9D0C-9C8952E46FCD}"/>
              </a:ext>
            </a:extLst>
          </p:cNvPr>
          <p:cNvCxnSpPr>
            <a:cxnSpLocks/>
            <a:stCxn id="85" idx="0"/>
            <a:endCxn id="82" idx="3"/>
          </p:cNvCxnSpPr>
          <p:nvPr/>
        </p:nvCxnSpPr>
        <p:spPr>
          <a:xfrm flipH="1" flipV="1">
            <a:off x="7357895" y="5755976"/>
            <a:ext cx="1337427" cy="242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B3650A8-C7A6-476A-9312-8509C3ACDDDF}"/>
              </a:ext>
            </a:extLst>
          </p:cNvPr>
          <p:cNvCxnSpPr>
            <a:cxnSpLocks/>
            <a:stCxn id="82" idx="1"/>
            <a:endCxn id="84" idx="3"/>
          </p:cNvCxnSpPr>
          <p:nvPr/>
        </p:nvCxnSpPr>
        <p:spPr>
          <a:xfrm flipH="1">
            <a:off x="5059605" y="5755976"/>
            <a:ext cx="1183561" cy="428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EB7E644E-BB74-462A-8A62-C2BB7BE5F2FD}"/>
              </a:ext>
            </a:extLst>
          </p:cNvPr>
          <p:cNvSpPr/>
          <p:nvPr/>
        </p:nvSpPr>
        <p:spPr>
          <a:xfrm>
            <a:off x="2539080" y="4050889"/>
            <a:ext cx="1612213" cy="86599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56293DAE-653B-43C6-83F7-BAA2F7A1ABD4}"/>
              </a:ext>
            </a:extLst>
          </p:cNvPr>
          <p:cNvSpPr/>
          <p:nvPr/>
        </p:nvSpPr>
        <p:spPr>
          <a:xfrm>
            <a:off x="5671870" y="3172398"/>
            <a:ext cx="2353063" cy="91013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A8103D4F-79CC-4820-AC21-0B35C016B83E}"/>
              </a:ext>
            </a:extLst>
          </p:cNvPr>
          <p:cNvSpPr/>
          <p:nvPr/>
        </p:nvSpPr>
        <p:spPr>
          <a:xfrm rot="2688530">
            <a:off x="1933605" y="3684348"/>
            <a:ext cx="889800" cy="3859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2" name="Arrow: Right 61">
            <a:extLst>
              <a:ext uri="{FF2B5EF4-FFF2-40B4-BE49-F238E27FC236}">
                <a16:creationId xmlns:a16="http://schemas.microsoft.com/office/drawing/2014/main" id="{E38DA774-B8F0-46A2-909C-5E5903EABCD0}"/>
              </a:ext>
            </a:extLst>
          </p:cNvPr>
          <p:cNvSpPr/>
          <p:nvPr/>
        </p:nvSpPr>
        <p:spPr>
          <a:xfrm rot="19321784">
            <a:off x="5477346" y="4163087"/>
            <a:ext cx="944544" cy="307234"/>
          </a:xfrm>
          <a:prstGeom prst="rightArrow">
            <a:avLst>
              <a:gd name="adj1" fmla="val 50000"/>
              <a:gd name="adj2" fmla="val 10368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767A5C-2D00-42C6-A3AB-AF8BB5305DE9}"/>
              </a:ext>
            </a:extLst>
          </p:cNvPr>
          <p:cNvSpPr txBox="1"/>
          <p:nvPr/>
        </p:nvSpPr>
        <p:spPr>
          <a:xfrm>
            <a:off x="1370775" y="3224548"/>
            <a:ext cx="1168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>
                <a:solidFill>
                  <a:srgbClr val="00B050"/>
                </a:solidFill>
              </a:rPr>
              <a:t>Environment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E8B3561-1857-403E-8DFF-729349F06D66}"/>
              </a:ext>
            </a:extLst>
          </p:cNvPr>
          <p:cNvSpPr txBox="1"/>
          <p:nvPr/>
        </p:nvSpPr>
        <p:spPr>
          <a:xfrm>
            <a:off x="4970672" y="4622681"/>
            <a:ext cx="13565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>
                <a:solidFill>
                  <a:srgbClr val="00B050"/>
                </a:solidFill>
              </a:rPr>
              <a:t>Climate Change</a:t>
            </a:r>
          </a:p>
        </p:txBody>
      </p:sp>
    </p:spTree>
    <p:extLst>
      <p:ext uri="{BB962C8B-B14F-4D97-AF65-F5344CB8AC3E}">
        <p14:creationId xmlns:p14="http://schemas.microsoft.com/office/powerpoint/2010/main" val="171055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3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6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5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8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1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4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/>
      <p:bldP spid="79" grpId="0"/>
      <p:bldP spid="80" grpId="0"/>
      <p:bldP spid="81" grpId="0"/>
      <p:bldP spid="82" grpId="0" animBg="1"/>
      <p:bldP spid="83" grpId="0" animBg="1"/>
      <p:bldP spid="84" grpId="0" animBg="1"/>
      <p:bldP spid="85" grpId="0" animBg="1"/>
      <p:bldP spid="93" grpId="0" animBg="1"/>
      <p:bldP spid="103" grpId="0" animBg="1"/>
      <p:bldP spid="140" grpId="0" animBg="1"/>
      <p:bldP spid="162" grpId="0"/>
      <p:bldP spid="55" grpId="0" animBg="1"/>
      <p:bldP spid="13" grpId="0" animBg="1"/>
      <p:bldP spid="59" grpId="0" animBg="1"/>
      <p:bldP spid="14" grpId="0" animBg="1"/>
      <p:bldP spid="62" grpId="0" animBg="1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985AE5-D9DC-4574-8E8A-4A84F1DDC91C}"/>
              </a:ext>
            </a:extLst>
          </p:cNvPr>
          <p:cNvSpPr txBox="1"/>
          <p:nvPr/>
        </p:nvSpPr>
        <p:spPr>
          <a:xfrm>
            <a:off x="2784629" y="86543"/>
            <a:ext cx="66227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dirty="0"/>
              <a:t>Standard Financial Performance Measures Template  – Working Draft, page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20185F-EB71-4350-AD3B-5D01F1C8B66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611" y="5750240"/>
            <a:ext cx="6576060" cy="75438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AC01A6C-39DB-4371-B5CB-6EAD37FD4F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183594"/>
              </p:ext>
            </p:extLst>
          </p:nvPr>
        </p:nvGraphicFramePr>
        <p:xfrm>
          <a:off x="1701894" y="482821"/>
          <a:ext cx="8359494" cy="5209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Worksheet" r:id="rId4" imgW="8633324" imgH="5379720" progId="Excel.Sheet.12">
                  <p:embed/>
                </p:oleObj>
              </mc:Choice>
              <mc:Fallback>
                <p:oleObj name="Worksheet" r:id="rId4" imgW="8633324" imgH="53797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01894" y="482821"/>
                        <a:ext cx="8359494" cy="5209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559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15784AE-C9D4-4571-8D64-DBA51AEF85F9}"/>
              </a:ext>
            </a:extLst>
          </p:cNvPr>
          <p:cNvSpPr txBox="1"/>
          <p:nvPr/>
        </p:nvSpPr>
        <p:spPr>
          <a:xfrm>
            <a:off x="2784629" y="86543"/>
            <a:ext cx="66227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dirty="0"/>
              <a:t>Standard Financial Performance Measures Template  – Working Draft, page 2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1A8BA24-F328-46FA-BEF8-4BEDA4752C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286134"/>
              </p:ext>
            </p:extLst>
          </p:nvPr>
        </p:nvGraphicFramePr>
        <p:xfrm>
          <a:off x="1779588" y="822325"/>
          <a:ext cx="8632825" cy="521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Worksheet" r:id="rId3" imgW="8633324" imgH="5212080" progId="Excel.Sheet.12">
                  <p:embed/>
                </p:oleObj>
              </mc:Choice>
              <mc:Fallback>
                <p:oleObj name="Worksheet" r:id="rId3" imgW="8633324" imgH="52120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79588" y="822325"/>
                        <a:ext cx="8632825" cy="5211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851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A836AC-497D-4EF7-8E63-26C8974B5115}"/>
              </a:ext>
            </a:extLst>
          </p:cNvPr>
          <p:cNvSpPr txBox="1"/>
          <p:nvPr/>
        </p:nvSpPr>
        <p:spPr>
          <a:xfrm>
            <a:off x="2784629" y="86543"/>
            <a:ext cx="66227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dirty="0"/>
              <a:t>Standard Financial Performance Measures Template  – Working Draft, page 3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4AAD8CC-260D-46D3-A30F-FC7891848C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328285"/>
              </p:ext>
            </p:extLst>
          </p:nvPr>
        </p:nvGraphicFramePr>
        <p:xfrm>
          <a:off x="1779585" y="574423"/>
          <a:ext cx="8632825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Worksheet" r:id="rId3" imgW="8633324" imgH="1508760" progId="Excel.Sheet.12">
                  <p:embed/>
                </p:oleObj>
              </mc:Choice>
              <mc:Fallback>
                <p:oleObj name="Worksheet" r:id="rId3" imgW="8633324" imgH="15087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79585" y="574423"/>
                        <a:ext cx="8632825" cy="1508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C022F2B-8533-471C-B5DF-AF5E382C43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986902"/>
              </p:ext>
            </p:extLst>
          </p:nvPr>
        </p:nvGraphicFramePr>
        <p:xfrm>
          <a:off x="1779585" y="2231874"/>
          <a:ext cx="8632825" cy="226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Worksheet" r:id="rId5" imgW="8633324" imgH="2263279" progId="Excel.Sheet.12">
                  <p:embed/>
                </p:oleObj>
              </mc:Choice>
              <mc:Fallback>
                <p:oleObj name="Worksheet" r:id="rId5" imgW="8633324" imgH="226327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9585" y="2231874"/>
                        <a:ext cx="8632825" cy="226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D0979FA-01DC-4AE3-B61B-B06427BED4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543964"/>
              </p:ext>
            </p:extLst>
          </p:nvPr>
        </p:nvGraphicFramePr>
        <p:xfrm>
          <a:off x="1779585" y="4644975"/>
          <a:ext cx="863282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Worksheet" r:id="rId7" imgW="8633324" imgH="952639" progId="Excel.Sheet.12">
                  <p:embed/>
                </p:oleObj>
              </mc:Choice>
              <mc:Fallback>
                <p:oleObj name="Worksheet" r:id="rId7" imgW="8633324" imgH="9526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79585" y="4644975"/>
                        <a:ext cx="8632825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FC406CB-FCFE-4541-9572-EEB987D0CA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618350"/>
              </p:ext>
            </p:extLst>
          </p:nvPr>
        </p:nvGraphicFramePr>
        <p:xfrm>
          <a:off x="1779584" y="5746801"/>
          <a:ext cx="86328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Worksheet" r:id="rId9" imgW="8633324" imgH="937399" progId="Excel.Sheet.12">
                  <p:embed/>
                </p:oleObj>
              </mc:Choice>
              <mc:Fallback>
                <p:oleObj name="Worksheet" r:id="rId9" imgW="8633324" imgH="93739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79584" y="5746801"/>
                        <a:ext cx="8632825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955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CDCC0C-E6BC-4344-8119-074F9C27A51B}"/>
              </a:ext>
            </a:extLst>
          </p:cNvPr>
          <p:cNvSpPr txBox="1"/>
          <p:nvPr/>
        </p:nvSpPr>
        <p:spPr>
          <a:xfrm>
            <a:off x="2784629" y="167225"/>
            <a:ext cx="66227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dirty="0"/>
              <a:t>Non-Financial Performance Measures Template  – Working Draft, page 4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36E9E1B-B8B7-4ED8-9618-824DA8AA72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459923"/>
              </p:ext>
            </p:extLst>
          </p:nvPr>
        </p:nvGraphicFramePr>
        <p:xfrm>
          <a:off x="2005900" y="589471"/>
          <a:ext cx="8180200" cy="6101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Worksheet" r:id="rId3" imgW="8633324" imgH="6439039" progId="Excel.Sheet.12">
                  <p:embed/>
                </p:oleObj>
              </mc:Choice>
              <mc:Fallback>
                <p:oleObj name="Worksheet" r:id="rId3" imgW="8633324" imgH="64390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05900" y="589471"/>
                        <a:ext cx="8180200" cy="6101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38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160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Davies</dc:creator>
  <cp:lastModifiedBy>Robyn Sadlier</cp:lastModifiedBy>
  <cp:revision>86</cp:revision>
  <cp:lastPrinted>2019-10-09T18:15:41Z</cp:lastPrinted>
  <dcterms:created xsi:type="dcterms:W3CDTF">2019-09-21T21:01:07Z</dcterms:created>
  <dcterms:modified xsi:type="dcterms:W3CDTF">2019-10-29T20:24:39Z</dcterms:modified>
</cp:coreProperties>
</file>